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0"/>
  </p:notesMasterIdLst>
  <p:sldIdLst>
    <p:sldId id="256" r:id="rId2"/>
    <p:sldId id="258" r:id="rId3"/>
    <p:sldId id="260" r:id="rId4"/>
    <p:sldId id="262" r:id="rId5"/>
    <p:sldId id="267" r:id="rId6"/>
    <p:sldId id="269" r:id="rId7"/>
    <p:sldId id="270" r:id="rId8"/>
    <p:sldId id="263" r:id="rId9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31" autoAdjust="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8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MX" altLang="es-PE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MX" altLang="es-PE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altLang="es-PE" smtClean="0"/>
              <a:t>Haga clic para modificar el estilo de texto del patrón</a:t>
            </a:r>
          </a:p>
          <a:p>
            <a:pPr lvl="1"/>
            <a:r>
              <a:rPr lang="es-MX" altLang="es-PE" smtClean="0"/>
              <a:t>Segundo nivel</a:t>
            </a:r>
          </a:p>
          <a:p>
            <a:pPr lvl="2"/>
            <a:r>
              <a:rPr lang="es-MX" altLang="es-PE" smtClean="0"/>
              <a:t>Tercer nivel</a:t>
            </a:r>
          </a:p>
          <a:p>
            <a:pPr lvl="3"/>
            <a:r>
              <a:rPr lang="es-MX" altLang="es-PE" smtClean="0"/>
              <a:t>Cuarto nivel</a:t>
            </a:r>
          </a:p>
          <a:p>
            <a:pPr lvl="4"/>
            <a:r>
              <a:rPr lang="es-MX" altLang="es-PE" smtClean="0"/>
              <a:t>Quinto nivel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MX" altLang="es-PE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A94035E-F4D2-47F8-A435-00F193FABDE2}" type="slidenum">
              <a:rPr lang="es-MX" altLang="es-PE"/>
              <a:pPr/>
              <a:t>‹Nº›</a:t>
            </a:fld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1412236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C76BB0-B192-45BE-BC70-26DAC025E911}" type="slidenum">
              <a:rPr lang="es-MX" altLang="es-PE"/>
              <a:pPr/>
              <a:t>2</a:t>
            </a:fld>
            <a:endParaRPr lang="es-MX" altLang="es-PE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631454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601E08-C17A-43E5-90E6-D719229F3393}" type="slidenum">
              <a:rPr lang="es-MX" altLang="es-PE"/>
              <a:pPr/>
              <a:t>3</a:t>
            </a:fld>
            <a:endParaRPr lang="es-MX" altLang="es-PE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AR" altLang="es-PE"/>
          </a:p>
        </p:txBody>
      </p:sp>
    </p:spTree>
    <p:extLst>
      <p:ext uri="{BB962C8B-B14F-4D97-AF65-F5344CB8AC3E}">
        <p14:creationId xmlns:p14="http://schemas.microsoft.com/office/powerpoint/2010/main" val="2657277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CBE78F-23B2-48BD-A718-0479547C346F}" type="slidenum">
              <a:rPr lang="es-MX" altLang="es-PE"/>
              <a:pPr/>
              <a:t>4</a:t>
            </a:fld>
            <a:endParaRPr lang="es-MX" altLang="es-PE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4142001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AF9D49-6AFE-4708-8F9F-73E62C6B9C50}" type="slidenum">
              <a:rPr lang="es-MX" altLang="es-PE"/>
              <a:pPr/>
              <a:t>8</a:t>
            </a:fld>
            <a:endParaRPr lang="es-MX" altLang="es-PE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30857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945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6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7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7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7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7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es-PE" altLang="es-PE"/>
            </a:p>
          </p:txBody>
        </p:sp>
        <p:sp>
          <p:nvSpPr>
            <p:cNvPr id="1947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es-PE" altLang="es-PE"/>
            </a:p>
          </p:txBody>
        </p:sp>
        <p:sp>
          <p:nvSpPr>
            <p:cNvPr id="1947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7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7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7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7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8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8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8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8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8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8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/>
            </a:p>
          </p:txBody>
        </p:sp>
        <p:sp>
          <p:nvSpPr>
            <p:cNvPr id="1948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8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8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8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9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/>
            </a:p>
          </p:txBody>
        </p:sp>
        <p:sp>
          <p:nvSpPr>
            <p:cNvPr id="1949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49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49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49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49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49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49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49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49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0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1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2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3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4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5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6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7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8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59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0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1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2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3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4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5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6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7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7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7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967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</p:grpSp>
      <p:sp>
        <p:nvSpPr>
          <p:cNvPr id="19674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s-MX" altLang="es-PE" noProof="0" smtClean="0"/>
              <a:t>Haga clic para cambiar el estilo de título	</a:t>
            </a:r>
          </a:p>
        </p:txBody>
      </p:sp>
      <p:sp>
        <p:nvSpPr>
          <p:cNvPr id="19675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s-MX" altLang="es-PE" noProof="0" smtClean="0"/>
              <a:t>Haga clic para modificar el estilo de subtítulo del patrón</a:t>
            </a:r>
          </a:p>
        </p:txBody>
      </p:sp>
      <p:sp>
        <p:nvSpPr>
          <p:cNvPr id="19676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19677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19678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C6C3CFF-CC99-4CC1-81FE-00759C1F2AFF}" type="slidenum">
              <a:rPr lang="es-MX" altLang="es-PE"/>
              <a:pPr/>
              <a:t>‹Nº›</a:t>
            </a:fld>
            <a:endParaRPr lang="es-MX" alt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BD2475C-2419-45A2-9AA0-4CB1938E122F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21813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A40AC1-C853-4054-91C8-3B36D9A3F987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1046172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imágenes en línea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79151AA-3822-4DE7-AB31-A65CC806D166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1136440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ítulo,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08DF0A0-F6D5-4C34-ACA6-342B395C6B02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2200860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569BC1-11E0-4290-8D42-CF0935E06B04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38364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0E2760-C080-4415-93A9-4A03C37D86B8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33127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B3ADB9-E91D-4720-8833-4192571381CF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359960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FD0E2D-1E70-4925-AA39-617D5677A2F0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8" name="Marcador de fecha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204386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19B654-5FD8-476C-A684-70236C3B551A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35410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21618E-D532-492D-A532-E70CD2E98B4A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550277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A5338D-3DA9-442A-A1A1-613972D22395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3852925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A5B579-9C95-4C86-B4F2-62C790D82257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MX" altLang="es-PE"/>
          </a:p>
        </p:txBody>
      </p:sp>
    </p:spTree>
    <p:extLst>
      <p:ext uri="{BB962C8B-B14F-4D97-AF65-F5344CB8AC3E}">
        <p14:creationId xmlns:p14="http://schemas.microsoft.com/office/powerpoint/2010/main" val="90007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843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3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3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3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3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4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5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6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6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6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6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6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6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6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es-PE" altLang="es-PE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846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6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6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7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8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49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0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1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2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3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4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5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6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7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8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59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0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1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2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3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864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</p:grpSp>
      <p:sp>
        <p:nvSpPr>
          <p:cNvPr id="18650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427D1F02-E443-4A3A-A0AB-D494A539819A}" type="slidenum">
              <a:rPr lang="es-MX" altLang="es-PE"/>
              <a:pPr/>
              <a:t>‹Nº›</a:t>
            </a:fld>
            <a:endParaRPr lang="es-MX" altLang="es-PE"/>
          </a:p>
        </p:txBody>
      </p:sp>
      <p:sp>
        <p:nvSpPr>
          <p:cNvPr id="18651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s-MX" altLang="es-PE"/>
          </a:p>
        </p:txBody>
      </p:sp>
      <p:sp>
        <p:nvSpPr>
          <p:cNvPr id="18652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s-MX" altLang="es-PE"/>
          </a:p>
        </p:txBody>
      </p:sp>
      <p:sp>
        <p:nvSpPr>
          <p:cNvPr id="18653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altLang="es-PE" smtClean="0"/>
              <a:t>Haga clic para modificar el estilo de texto del patrón</a:t>
            </a:r>
          </a:p>
          <a:p>
            <a:pPr lvl="1"/>
            <a:r>
              <a:rPr lang="es-MX" altLang="es-PE" smtClean="0"/>
              <a:t>Segundo nivel</a:t>
            </a:r>
          </a:p>
          <a:p>
            <a:pPr lvl="2"/>
            <a:r>
              <a:rPr lang="es-MX" altLang="es-PE" smtClean="0"/>
              <a:t>Tercer nivel</a:t>
            </a:r>
          </a:p>
          <a:p>
            <a:pPr lvl="3"/>
            <a:r>
              <a:rPr lang="es-MX" altLang="es-PE" smtClean="0"/>
              <a:t>Cuarto nivel</a:t>
            </a:r>
          </a:p>
          <a:p>
            <a:pPr lvl="4"/>
            <a:r>
              <a:rPr lang="es-MX" altLang="es-PE" smtClean="0"/>
              <a:t>Quinto nivel</a:t>
            </a:r>
          </a:p>
        </p:txBody>
      </p:sp>
      <p:sp>
        <p:nvSpPr>
          <p:cNvPr id="18654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 altLang="es-PE" smtClean="0"/>
              <a:t>Haga clic para cambiar el estilo de título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5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5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25538"/>
            <a:ext cx="7558088" cy="2455862"/>
          </a:xfrm>
        </p:spPr>
        <p:txBody>
          <a:bodyPr/>
          <a:lstStyle/>
          <a:p>
            <a:r>
              <a:rPr lang="es-ES_tradnl" altLang="es-PE"/>
              <a:t>De la calculadora a la “comunicadora”</a:t>
            </a:r>
            <a:br>
              <a:rPr lang="es-ES_tradnl" altLang="es-PE"/>
            </a:br>
            <a:r>
              <a:rPr lang="es-ES_tradnl" altLang="es-PE" sz="3200"/>
              <a:t>Breve historia de la PC e Internet</a:t>
            </a:r>
            <a:endParaRPr lang="es-MX" altLang="es-PE" sz="32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5084763"/>
            <a:ext cx="3487737" cy="1081087"/>
          </a:xfrm>
        </p:spPr>
        <p:txBody>
          <a:bodyPr/>
          <a:lstStyle/>
          <a:p>
            <a:r>
              <a:rPr lang="es-ES_tradnl" altLang="es-PE" dirty="0" smtClean="0"/>
              <a:t>Prof. Víctor Espinoza</a:t>
            </a:r>
            <a:endParaRPr lang="es-ES_tradnl" altLang="es-PE" dirty="0"/>
          </a:p>
        </p:txBody>
      </p:sp>
      <p:pic>
        <p:nvPicPr>
          <p:cNvPr id="2052" name="Picture 4" descr="lisa Apple compu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016375"/>
            <a:ext cx="2827338" cy="284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es-PE"/>
              <a:t>¿Qué es Internet?</a:t>
            </a:r>
            <a:endParaRPr lang="es-ES" altLang="es-PE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981200"/>
            <a:ext cx="44640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AR" altLang="es-PE" sz="2800"/>
              <a:t>Es una red de computadoras</a:t>
            </a:r>
          </a:p>
          <a:p>
            <a:pPr>
              <a:lnSpc>
                <a:spcPct val="90000"/>
              </a:lnSpc>
            </a:pPr>
            <a:r>
              <a:rPr lang="es-AR" altLang="es-PE" sz="2800"/>
              <a:t>Consecuencia de la Guerra Fría</a:t>
            </a:r>
          </a:p>
          <a:p>
            <a:pPr>
              <a:lnSpc>
                <a:spcPct val="90000"/>
              </a:lnSpc>
            </a:pPr>
            <a:r>
              <a:rPr lang="es-AR" altLang="es-PE" sz="2800"/>
              <a:t>Creada en 1969 en Estados Unidos: se llamó </a:t>
            </a:r>
            <a:r>
              <a:rPr lang="es-AR" altLang="es-PE" sz="2800">
                <a:solidFill>
                  <a:schemeClr val="tx2"/>
                </a:solidFill>
              </a:rPr>
              <a:t>Arpanet</a:t>
            </a:r>
          </a:p>
          <a:p>
            <a:pPr>
              <a:lnSpc>
                <a:spcPct val="90000"/>
              </a:lnSpc>
            </a:pPr>
            <a:r>
              <a:rPr lang="es-AR" altLang="es-PE" sz="2800"/>
              <a:t>Cooperación de las </a:t>
            </a:r>
            <a:r>
              <a:rPr lang="es-AR" altLang="es-PE" sz="2800">
                <a:solidFill>
                  <a:schemeClr val="tx2"/>
                </a:solidFill>
              </a:rPr>
              <a:t>universidades</a:t>
            </a:r>
            <a:r>
              <a:rPr lang="es-AR" altLang="es-PE" sz="2800"/>
              <a:t> y el </a:t>
            </a:r>
            <a:r>
              <a:rPr lang="es-AR" altLang="es-PE" sz="2800">
                <a:solidFill>
                  <a:schemeClr val="tx2"/>
                </a:solidFill>
              </a:rPr>
              <a:t>Departamento de Defensa</a:t>
            </a:r>
          </a:p>
        </p:txBody>
      </p:sp>
      <p:pic>
        <p:nvPicPr>
          <p:cNvPr id="21508" name="Picture 4" descr="Arpanet mapa 1969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30788" y="2133600"/>
            <a:ext cx="3933825" cy="3595688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Arpanet team 2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539750"/>
            <a:ext cx="6697663" cy="53038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195513" y="6092825"/>
            <a:ext cx="5040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AR" altLang="es-PE" sz="2400" b="1">
                <a:latin typeface="Times New Roman" panose="02020603050405020304" pitchFamily="18" charset="0"/>
              </a:rPr>
              <a:t>Grupo Arpanet en 1969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es-PE"/>
              <a:t>¿Qué es Internet?</a:t>
            </a:r>
            <a:endParaRPr lang="es-ES" altLang="es-PE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s-AR" altLang="es-PE"/>
          </a:p>
          <a:p>
            <a:r>
              <a:rPr lang="es-AR" altLang="es-PE"/>
              <a:t>Incluye distintos servicios:</a:t>
            </a:r>
          </a:p>
          <a:p>
            <a:pPr lvl="1"/>
            <a:r>
              <a:rPr lang="es-AR" altLang="es-PE"/>
              <a:t>Correo electrónico. </a:t>
            </a:r>
            <a:r>
              <a:rPr lang="es-AR" altLang="es-PE" sz="2400"/>
              <a:t>1971, Ray Tomlinson</a:t>
            </a:r>
          </a:p>
          <a:p>
            <a:pPr lvl="1"/>
            <a:r>
              <a:rPr lang="es-AR" altLang="es-PE" i="1"/>
              <a:t>Chat</a:t>
            </a:r>
            <a:r>
              <a:rPr lang="es-AR" altLang="es-PE"/>
              <a:t> (o IRC).</a:t>
            </a:r>
            <a:r>
              <a:rPr lang="es-AR" altLang="es-PE" sz="2400"/>
              <a:t>1988, en Finlandia</a:t>
            </a:r>
          </a:p>
          <a:p>
            <a:pPr lvl="1"/>
            <a:r>
              <a:rPr lang="es-AR" altLang="es-PE"/>
              <a:t>Transferencia de archivos</a:t>
            </a:r>
          </a:p>
          <a:p>
            <a:pPr lvl="1"/>
            <a:r>
              <a:rPr lang="es-AR" altLang="es-PE"/>
              <a:t>Foros de discusión</a:t>
            </a:r>
          </a:p>
          <a:p>
            <a:pPr lvl="1"/>
            <a:r>
              <a:rPr lang="es-AR" altLang="es-PE"/>
              <a:t>World Wide Web, </a:t>
            </a:r>
            <a:r>
              <a:rPr lang="es-AR" altLang="es-PE" sz="2400"/>
              <a:t>1989, Tim Berners Lee</a:t>
            </a:r>
            <a:endParaRPr lang="es-ES" altLang="es-PE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4" descr="eniac3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0"/>
            <a:ext cx="7705725" cy="6129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5508625" y="6165850"/>
            <a:ext cx="215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PE" sz="2400"/>
              <a:t>ENIAC, 1943</a:t>
            </a:r>
            <a:endParaRPr lang="es-MX" altLang="es-PE" sz="240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1800225" cy="792162"/>
          </a:xfrm>
          <a:solidFill>
            <a:schemeClr val="bg2"/>
          </a:solidFill>
        </p:spPr>
        <p:txBody>
          <a:bodyPr/>
          <a:lstStyle/>
          <a:p>
            <a:r>
              <a:rPr lang="es-ES_tradnl" altLang="es-PE"/>
              <a:t>Mi PC</a:t>
            </a:r>
            <a:endParaRPr lang="es-MX" alt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primera pc ibm5150 del 12-08-1981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5148263" cy="3997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755650" y="4221163"/>
            <a:ext cx="223202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PE"/>
              <a:t>Primera PC </a:t>
            </a:r>
            <a:br>
              <a:rPr lang="es-ES_tradnl" altLang="es-PE"/>
            </a:br>
            <a:r>
              <a:rPr lang="es-ES_tradnl" altLang="es-PE"/>
              <a:t>IBM, 1981, </a:t>
            </a:r>
            <a:br>
              <a:rPr lang="es-ES_tradnl" altLang="es-PE"/>
            </a:br>
            <a:r>
              <a:rPr lang="es-ES_tradnl" altLang="es-PE"/>
              <a:t>con sistema DOS</a:t>
            </a:r>
            <a:endParaRPr lang="es-MX" altLang="es-PE"/>
          </a:p>
        </p:txBody>
      </p:sp>
      <p:pic>
        <p:nvPicPr>
          <p:cNvPr id="43016" name="Picture 8" descr="Macintosh 128k 19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509838"/>
            <a:ext cx="3128962" cy="274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6659563" y="5373688"/>
            <a:ext cx="2232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PE"/>
              <a:t>Macintosh </a:t>
            </a:r>
            <a:br>
              <a:rPr lang="es-ES_tradnl" altLang="es-PE"/>
            </a:br>
            <a:r>
              <a:rPr lang="es-ES_tradnl" altLang="es-PE"/>
              <a:t>Apple, 1984</a:t>
            </a:r>
            <a:endParaRPr lang="es-MX" altLang="es-PE"/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1800225" cy="792162"/>
          </a:xfrm>
          <a:solidFill>
            <a:schemeClr val="bg2"/>
          </a:solidFill>
          <a:ln/>
        </p:spPr>
        <p:txBody>
          <a:bodyPr/>
          <a:lstStyle/>
          <a:p>
            <a:r>
              <a:rPr lang="es-ES_tradnl" altLang="es-PE"/>
              <a:t>Mi PC</a:t>
            </a:r>
            <a:endParaRPr lang="es-MX" altLang="es-P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/>
      <p:bldP spid="430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altLang="es-PE"/>
              <a:t>La humanización de la compu</a:t>
            </a:r>
            <a:endParaRPr lang="es-MX" altLang="es-PE"/>
          </a:p>
        </p:txBody>
      </p:sp>
      <p:pic>
        <p:nvPicPr>
          <p:cNvPr id="46084" name="Picture 4" descr="eniac3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428750"/>
            <a:ext cx="3167062" cy="2519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50825" y="4076700"/>
            <a:ext cx="3889375" cy="25209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es-PE" sz="2400"/>
              <a:t>Computadora</a:t>
            </a:r>
          </a:p>
          <a:p>
            <a:pPr algn="ctr">
              <a:spcBef>
                <a:spcPct val="50000"/>
              </a:spcBef>
            </a:pPr>
            <a:r>
              <a:rPr lang="es-ES_tradnl" altLang="es-PE"/>
              <a:t>Instrumento de cálculo</a:t>
            </a:r>
          </a:p>
          <a:p>
            <a:pPr algn="ctr">
              <a:spcBef>
                <a:spcPct val="50000"/>
              </a:spcBef>
            </a:pPr>
            <a:r>
              <a:rPr lang="es-ES_tradnl" altLang="es-PE"/>
              <a:t>Reservado para expertos</a:t>
            </a:r>
          </a:p>
          <a:p>
            <a:pPr algn="ctr">
              <a:spcBef>
                <a:spcPct val="50000"/>
              </a:spcBef>
            </a:pPr>
            <a:r>
              <a:rPr lang="es-ES_tradnl" altLang="es-PE"/>
              <a:t>Inaccesible</a:t>
            </a:r>
          </a:p>
          <a:p>
            <a:pPr algn="ctr">
              <a:spcBef>
                <a:spcPct val="50000"/>
              </a:spcBef>
            </a:pPr>
            <a:r>
              <a:rPr lang="es-ES_tradnl" altLang="es-PE"/>
              <a:t>Uso colectivo</a:t>
            </a:r>
          </a:p>
          <a:p>
            <a:pPr algn="ctr">
              <a:spcBef>
                <a:spcPct val="50000"/>
              </a:spcBef>
            </a:pPr>
            <a:r>
              <a:rPr lang="es-ES_tradnl" altLang="es-PE"/>
              <a:t>En universidades y centros de Inv</a:t>
            </a:r>
            <a:endParaRPr lang="es-MX" altLang="es-PE"/>
          </a:p>
        </p:txBody>
      </p:sp>
      <p:pic>
        <p:nvPicPr>
          <p:cNvPr id="46089" name="Picture 9" descr="Macintosh 128k 19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484313"/>
            <a:ext cx="2624138" cy="230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5076825" y="4076700"/>
            <a:ext cx="3887788" cy="238283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es-PE" sz="2400"/>
              <a:t>Computadora</a:t>
            </a:r>
          </a:p>
          <a:p>
            <a:pPr algn="ctr">
              <a:spcBef>
                <a:spcPct val="50000"/>
              </a:spcBef>
            </a:pPr>
            <a:r>
              <a:rPr lang="es-ES_tradnl" altLang="es-PE"/>
              <a:t>Herramienta de comunicación</a:t>
            </a:r>
          </a:p>
          <a:p>
            <a:pPr algn="ctr">
              <a:spcBef>
                <a:spcPct val="50000"/>
              </a:spcBef>
            </a:pPr>
            <a:r>
              <a:rPr lang="es-ES_tradnl" altLang="es-PE"/>
              <a:t>Uso cotidiano, universal</a:t>
            </a:r>
          </a:p>
          <a:p>
            <a:pPr algn="ctr">
              <a:spcBef>
                <a:spcPct val="50000"/>
              </a:spcBef>
            </a:pPr>
            <a:r>
              <a:rPr lang="es-ES_tradnl" altLang="es-PE"/>
              <a:t>Uso personal</a:t>
            </a:r>
          </a:p>
          <a:p>
            <a:pPr algn="ctr">
              <a:spcBef>
                <a:spcPct val="50000"/>
              </a:spcBef>
            </a:pPr>
            <a:r>
              <a:rPr lang="es-ES_tradnl" altLang="es-PE"/>
              <a:t>En la casa, el comercio y todos lados</a:t>
            </a:r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3924300" y="5300663"/>
            <a:ext cx="1295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0" grpId="0" animBg="1"/>
      <p:bldP spid="460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es-PE"/>
              <a:t>¿Qué es la Web?</a:t>
            </a:r>
            <a:endParaRPr lang="es-ES" altLang="es-PE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16113"/>
            <a:ext cx="7772400" cy="45370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AR" altLang="es-PE"/>
              <a:t>“La cara gráfica de Internet” (Piscitelli)</a:t>
            </a:r>
          </a:p>
          <a:p>
            <a:pPr>
              <a:lnSpc>
                <a:spcPct val="90000"/>
              </a:lnSpc>
            </a:pPr>
            <a:r>
              <a:rPr lang="es-AR" altLang="es-PE"/>
              <a:t>La parte multimedia de Internet</a:t>
            </a:r>
          </a:p>
          <a:p>
            <a:pPr>
              <a:lnSpc>
                <a:spcPct val="90000"/>
              </a:lnSpc>
            </a:pPr>
            <a:r>
              <a:rPr lang="es-AR" altLang="es-PE"/>
              <a:t>Es un espacio de </a:t>
            </a:r>
            <a:r>
              <a:rPr lang="es-AR" altLang="es-PE">
                <a:solidFill>
                  <a:schemeClr val="tx2"/>
                </a:solidFill>
              </a:rPr>
              <a:t>almacenamiento</a:t>
            </a:r>
            <a:r>
              <a:rPr lang="es-AR" altLang="es-PE"/>
              <a:t> y un sistema de </a:t>
            </a:r>
            <a:r>
              <a:rPr lang="es-AR" altLang="es-PE">
                <a:solidFill>
                  <a:schemeClr val="tx2"/>
                </a:solidFill>
              </a:rPr>
              <a:t>publicación</a:t>
            </a:r>
            <a:r>
              <a:rPr lang="es-AR" altLang="es-PE"/>
              <a:t> mundial al que se accede en cualquier momento y desde cualquier lugar</a:t>
            </a:r>
          </a:p>
          <a:p>
            <a:pPr>
              <a:lnSpc>
                <a:spcPct val="90000"/>
              </a:lnSpc>
            </a:pPr>
            <a:r>
              <a:rPr lang="es-AR" altLang="es-PE"/>
              <a:t>Compuesta por millones de sitios </a:t>
            </a:r>
            <a:r>
              <a:rPr lang="es-AR" altLang="es-PE" i="1"/>
              <a:t>web</a:t>
            </a:r>
            <a:r>
              <a:rPr lang="es-AR" altLang="es-PE"/>
              <a:t>, cada uno de los cuales puede tener varias </a:t>
            </a:r>
            <a:r>
              <a:rPr lang="es-AR" altLang="es-PE" i="1"/>
              <a:t>páginas</a:t>
            </a:r>
          </a:p>
          <a:p>
            <a:pPr>
              <a:lnSpc>
                <a:spcPct val="90000"/>
              </a:lnSpc>
            </a:pPr>
            <a:r>
              <a:rPr lang="es-AR" altLang="es-PE" i="1"/>
              <a:t>Web</a:t>
            </a:r>
            <a:r>
              <a:rPr lang="es-AR" altLang="es-PE"/>
              <a:t>: Hipertexto + Internet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ntos digitales">
  <a:themeElements>
    <a:clrScheme name="Puntos digitales 8">
      <a:dk1>
        <a:srgbClr val="000000"/>
      </a:dk1>
      <a:lt1>
        <a:srgbClr val="E6F8F4"/>
      </a:lt1>
      <a:dk2>
        <a:srgbClr val="000000"/>
      </a:dk2>
      <a:lt2>
        <a:srgbClr val="C5DBD6"/>
      </a:lt2>
      <a:accent1>
        <a:srgbClr val="CCFF99"/>
      </a:accent1>
      <a:accent2>
        <a:srgbClr val="ACBAB7"/>
      </a:accent2>
      <a:accent3>
        <a:srgbClr val="F0FBF8"/>
      </a:accent3>
      <a:accent4>
        <a:srgbClr val="000000"/>
      </a:accent4>
      <a:accent5>
        <a:srgbClr val="E2FFCA"/>
      </a:accent5>
      <a:accent6>
        <a:srgbClr val="9BA8A6"/>
      </a:accent6>
      <a:hlink>
        <a:srgbClr val="008080"/>
      </a:hlink>
      <a:folHlink>
        <a:srgbClr val="0066CC"/>
      </a:folHlink>
    </a:clrScheme>
    <a:fontScheme name="Puntos digita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untos digitale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os digitale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os digitale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175</TotalTime>
  <Words>208</Words>
  <Application>Microsoft Office PowerPoint</Application>
  <PresentationFormat>Presentación en pantalla (4:3)</PresentationFormat>
  <Paragraphs>43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Wingdings</vt:lpstr>
      <vt:lpstr>Arial Narrow</vt:lpstr>
      <vt:lpstr>Monotype Sorts</vt:lpstr>
      <vt:lpstr>Puntos digitales</vt:lpstr>
      <vt:lpstr>De la calculadora a la “comunicadora” Breve historia de la PC e Internet</vt:lpstr>
      <vt:lpstr>¿Qué es Internet?</vt:lpstr>
      <vt:lpstr>Presentación de PowerPoint</vt:lpstr>
      <vt:lpstr>¿Qué es Internet?</vt:lpstr>
      <vt:lpstr>Mi PC</vt:lpstr>
      <vt:lpstr>Mi PC</vt:lpstr>
      <vt:lpstr>La humanización de la compu</vt:lpstr>
      <vt:lpstr>¿Qué es la Web?</vt:lpstr>
    </vt:vector>
  </TitlesOfParts>
  <Company>PARTICULAR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de Internet y la Web</dc:title>
  <dc:creator>FLIAROST</dc:creator>
  <cp:lastModifiedBy>MARYCIELO</cp:lastModifiedBy>
  <cp:revision>71</cp:revision>
  <dcterms:created xsi:type="dcterms:W3CDTF">2007-03-21T12:26:22Z</dcterms:created>
  <dcterms:modified xsi:type="dcterms:W3CDTF">2017-10-20T18:58:26Z</dcterms:modified>
</cp:coreProperties>
</file>