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sldIdLst>
    <p:sldId id="256" r:id="rId2"/>
    <p:sldId id="265" r:id="rId3"/>
    <p:sldId id="259" r:id="rId4"/>
    <p:sldId id="267" r:id="rId5"/>
    <p:sldId id="271" r:id="rId6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6850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206851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6852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6853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6854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6855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6856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6857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6858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6859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6860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6861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6862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6863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6864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6865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6866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6867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6868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</p:grpSp>
      <p:sp>
        <p:nvSpPr>
          <p:cNvPr id="20686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s-ES" altLang="es-PE" noProof="0" smtClean="0"/>
              <a:t>Haga clic para cambiar el estilo de título	</a:t>
            </a:r>
          </a:p>
        </p:txBody>
      </p:sp>
      <p:sp>
        <p:nvSpPr>
          <p:cNvPr id="206870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s-ES" altLang="es-PE" noProof="0" smtClean="0"/>
              <a:t>Haga clic para modificar el estilo de subtítulo del patrón</a:t>
            </a:r>
          </a:p>
        </p:txBody>
      </p:sp>
      <p:sp>
        <p:nvSpPr>
          <p:cNvPr id="206871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206872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206873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89D9F19-2EF9-4695-85E5-0D46243751C2}" type="slidenum">
              <a:rPr lang="es-ES" altLang="es-PE"/>
              <a:pPr/>
              <a:t>‹Nº›</a:t>
            </a:fld>
            <a:endParaRPr lang="es-ES" altLang="es-P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A212F3-CCA1-4FA1-BB61-30079641EB06}" type="slidenum">
              <a:rPr lang="es-ES" altLang="es-PE"/>
              <a:pPr/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381700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0EB06-D0C9-4ECA-B86A-E2528B5B2D5E}" type="slidenum">
              <a:rPr lang="es-ES" altLang="es-PE"/>
              <a:pPr/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23636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F98915-0A20-4D67-9E2E-75CC36B6E422}" type="slidenum">
              <a:rPr lang="es-ES" altLang="es-PE"/>
              <a:pPr/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2303704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E043CD-7E4F-421D-AB9D-105C917BD497}" type="slidenum">
              <a:rPr lang="es-ES" altLang="es-PE"/>
              <a:pPr/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557514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E333E3-7AC9-41C4-AABF-B77A1BCA4D63}" type="slidenum">
              <a:rPr lang="es-ES" altLang="es-PE"/>
              <a:pPr/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3991311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D96765-3E15-4BE6-9CCB-F38E4624540F}" type="slidenum">
              <a:rPr lang="es-ES" altLang="es-PE"/>
              <a:pPr/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1496879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16E788-211A-4384-8412-7F4B2969C62D}" type="slidenum">
              <a:rPr lang="es-ES" altLang="es-PE"/>
              <a:pPr/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4123383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AC4327-EA35-415A-8357-BA2691458651}" type="slidenum">
              <a:rPr lang="es-ES" altLang="es-PE"/>
              <a:pPr/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3144106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000885-1EFC-4252-BFFE-B89DE01F9708}" type="slidenum">
              <a:rPr lang="es-ES" altLang="es-PE"/>
              <a:pPr/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2334952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99782-D59F-4FCB-94DA-B141652FE9B2}" type="slidenum">
              <a:rPr lang="es-ES" altLang="es-PE"/>
              <a:pPr/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3310712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82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205827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5828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5829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5830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5831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5832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5833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5834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5835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5836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5837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5838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5839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5840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5841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5842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5843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205844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PE"/>
            </a:p>
          </p:txBody>
        </p:sp>
      </p:grpSp>
      <p:sp>
        <p:nvSpPr>
          <p:cNvPr id="205845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PE" smtClean="0"/>
              <a:t>Haga clic para cambiar el estilo de título	</a:t>
            </a:r>
          </a:p>
        </p:txBody>
      </p:sp>
      <p:sp>
        <p:nvSpPr>
          <p:cNvPr id="20584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PE" smtClean="0"/>
              <a:t>Haga clic para modificar el estilo de texto del patrón</a:t>
            </a:r>
          </a:p>
          <a:p>
            <a:pPr lvl="1"/>
            <a:r>
              <a:rPr lang="es-ES" altLang="es-PE" smtClean="0"/>
              <a:t>Segundo nivel</a:t>
            </a:r>
          </a:p>
          <a:p>
            <a:pPr lvl="2"/>
            <a:r>
              <a:rPr lang="es-ES" altLang="es-PE" smtClean="0"/>
              <a:t>Tercer nivel</a:t>
            </a:r>
          </a:p>
          <a:p>
            <a:pPr lvl="3"/>
            <a:r>
              <a:rPr lang="es-ES" altLang="es-PE" smtClean="0"/>
              <a:t>Cuarto nivel</a:t>
            </a:r>
          </a:p>
          <a:p>
            <a:pPr lvl="4"/>
            <a:r>
              <a:rPr lang="es-ES" altLang="es-PE" smtClean="0"/>
              <a:t>Quinto nivel</a:t>
            </a:r>
          </a:p>
        </p:txBody>
      </p:sp>
      <p:sp>
        <p:nvSpPr>
          <p:cNvPr id="205847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s-ES" altLang="es-PE"/>
          </a:p>
        </p:txBody>
      </p:sp>
      <p:sp>
        <p:nvSpPr>
          <p:cNvPr id="205848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s-ES" altLang="es-PE"/>
          </a:p>
        </p:txBody>
      </p:sp>
      <p:sp>
        <p:nvSpPr>
          <p:cNvPr id="20584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A214161-E28B-4539-A302-4D1FEED60F25}" type="slidenum">
              <a:rPr lang="es-ES" altLang="es-PE"/>
              <a:pPr/>
              <a:t>‹Nº›</a:t>
            </a:fld>
            <a:endParaRPr lang="es-ES" altLang="es-PE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Universidad_de_Harvard" TargetMode="External"/><Relationship Id="rId2" Type="http://schemas.openxmlformats.org/officeDocument/2006/relationships/hyperlink" Target="http://es.wikipedia.org/wiki/Mark_Zuckerber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844675"/>
            <a:ext cx="7772400" cy="1736725"/>
          </a:xfrm>
        </p:spPr>
        <p:txBody>
          <a:bodyPr/>
          <a:lstStyle/>
          <a:p>
            <a:r>
              <a:rPr lang="es-ES" altLang="es-PE" sz="7200">
                <a:latin typeface="Comic Sans MS" panose="030F0702030302020204" pitchFamily="66" charset="0"/>
              </a:rPr>
              <a:t>Redes sociales</a:t>
            </a:r>
            <a:r>
              <a:rPr lang="es-ES" altLang="es-PE" sz="4800"/>
              <a:t> </a:t>
            </a:r>
            <a:br>
              <a:rPr lang="es-ES" altLang="es-PE" sz="4800"/>
            </a:br>
            <a:endParaRPr lang="es-ES" altLang="es-PE" sz="480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11100" y="5949280"/>
            <a:ext cx="6400800" cy="766936"/>
          </a:xfrm>
        </p:spPr>
        <p:txBody>
          <a:bodyPr/>
          <a:lstStyle/>
          <a:p>
            <a:r>
              <a:rPr lang="es-ES" altLang="es-PE" dirty="0" smtClean="0">
                <a:latin typeface="Comic Sans MS" panose="030F0702030302020204" pitchFamily="66" charset="0"/>
              </a:rPr>
              <a:t>POR. VÍCTOR ESPINOZA</a:t>
            </a:r>
            <a:endParaRPr lang="es-ES" altLang="es-PE" dirty="0">
              <a:solidFill>
                <a:srgbClr val="0099FF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PE" sz="4000">
                <a:latin typeface="Comic Sans MS" panose="030F0702030302020204" pitchFamily="66" charset="0"/>
              </a:rPr>
              <a:t>Ventajas de las redes sociales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altLang="es-PE" sz="2800">
                <a:solidFill>
                  <a:srgbClr val="0099FF"/>
                </a:solidFill>
                <a:latin typeface="Comic Sans MS" panose="030F0702030302020204" pitchFamily="66" charset="0"/>
              </a:rPr>
              <a:t>Favorecen la participación y el trabajo colaborativo entre las personas, es decir, permite a los usuarios participar en un proyecto de forma online desde cualquier lugar. </a:t>
            </a:r>
          </a:p>
          <a:p>
            <a:r>
              <a:rPr lang="es-ES" altLang="es-PE" sz="2800">
                <a:solidFill>
                  <a:srgbClr val="0099FF"/>
                </a:solidFill>
                <a:latin typeface="Comic Sans MS" panose="030F0702030302020204" pitchFamily="66" charset="0"/>
              </a:rPr>
              <a:t>Permite construir nuestra identidad personal y/o virtual debido a que permiten a los usuarios poder compartir todo tipo de información con el resto de cibernautas</a:t>
            </a:r>
            <a:r>
              <a:rPr lang="es-ES" altLang="es-PE" sz="2800">
                <a:solidFill>
                  <a:srgbClr val="0099FF"/>
                </a:solidFill>
              </a:rPr>
              <a:t>.</a:t>
            </a:r>
            <a:r>
              <a:rPr lang="es-ES" altLang="es-PE" sz="2800"/>
              <a:t> </a:t>
            </a:r>
          </a:p>
          <a:p>
            <a:endParaRPr lang="es-ES" altLang="es-PE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4" grpId="0"/>
      <p:bldP spid="15155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PE">
                <a:latin typeface="Comic Sans MS" panose="030F0702030302020204" pitchFamily="66" charset="0"/>
              </a:rPr>
              <a:t>Tipos de redes sociales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557338"/>
            <a:ext cx="4038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s-ES" altLang="es-PE" sz="2800">
                <a:solidFill>
                  <a:srgbClr val="0099FF"/>
                </a:solidFill>
                <a:latin typeface="Comic Sans MS" panose="030F0702030302020204" pitchFamily="66" charset="0"/>
              </a:rPr>
              <a:t>   Redes sociales más conocidas: </a:t>
            </a:r>
          </a:p>
          <a:p>
            <a:endParaRPr lang="es-ES" altLang="es-PE" sz="2800">
              <a:solidFill>
                <a:srgbClr val="0099FF"/>
              </a:solidFill>
              <a:latin typeface="Comic Sans MS" panose="030F0702030302020204" pitchFamily="66" charset="0"/>
            </a:endParaRPr>
          </a:p>
          <a:p>
            <a:r>
              <a:rPr lang="es-ES" altLang="es-PE" sz="2800">
                <a:solidFill>
                  <a:srgbClr val="0099FF"/>
                </a:solidFill>
                <a:latin typeface="Comic Sans MS" panose="030F0702030302020204" pitchFamily="66" charset="0"/>
              </a:rPr>
              <a:t>Facebook</a:t>
            </a:r>
          </a:p>
          <a:p>
            <a:r>
              <a:rPr lang="es-ES" altLang="es-PE" sz="2800">
                <a:solidFill>
                  <a:srgbClr val="0099FF"/>
                </a:solidFill>
                <a:latin typeface="Comic Sans MS" panose="030F0702030302020204" pitchFamily="66" charset="0"/>
              </a:rPr>
              <a:t>Tuenti</a:t>
            </a:r>
          </a:p>
          <a:p>
            <a:r>
              <a:rPr lang="es-ES" altLang="es-PE" sz="2800">
                <a:solidFill>
                  <a:srgbClr val="0099FF"/>
                </a:solidFill>
                <a:latin typeface="Comic Sans MS" panose="030F0702030302020204" pitchFamily="66" charset="0"/>
              </a:rPr>
              <a:t>Myspace</a:t>
            </a:r>
          </a:p>
          <a:p>
            <a:r>
              <a:rPr lang="es-ES" altLang="es-PE" sz="2800">
                <a:solidFill>
                  <a:srgbClr val="0099FF"/>
                </a:solidFill>
                <a:latin typeface="Comic Sans MS" panose="030F0702030302020204" pitchFamily="66" charset="0"/>
              </a:rPr>
              <a:t>Twitter </a:t>
            </a:r>
          </a:p>
          <a:p>
            <a:pPr>
              <a:buFont typeface="Wingdings" panose="05000000000000000000" pitchFamily="2" charset="2"/>
              <a:buNone/>
            </a:pPr>
            <a:endParaRPr lang="es-ES" altLang="es-PE" sz="2800">
              <a:solidFill>
                <a:srgbClr val="0099FF"/>
              </a:solidFill>
              <a:latin typeface="Comic Sans MS" panose="030F0702030302020204" pitchFamily="66" charset="0"/>
            </a:endParaRPr>
          </a:p>
          <a:p>
            <a:endParaRPr lang="es-ES" altLang="es-PE" sz="2800"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" altLang="es-PE" sz="2800">
              <a:latin typeface="Comic Sans MS" panose="030F0702030302020204" pitchFamily="66" charset="0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1557338"/>
            <a:ext cx="4038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s-ES" altLang="es-PE" sz="2800">
                <a:solidFill>
                  <a:srgbClr val="0099FF"/>
                </a:solidFill>
                <a:latin typeface="Comic Sans MS" panose="030F0702030302020204" pitchFamily="66" charset="0"/>
              </a:rPr>
              <a:t>   Redes sociales profesionales:</a:t>
            </a:r>
          </a:p>
          <a:p>
            <a:endParaRPr lang="es-ES" altLang="es-PE" sz="2800">
              <a:solidFill>
                <a:srgbClr val="0099FF"/>
              </a:solidFill>
              <a:latin typeface="Comic Sans MS" panose="030F0702030302020204" pitchFamily="66" charset="0"/>
            </a:endParaRPr>
          </a:p>
          <a:p>
            <a:r>
              <a:rPr lang="es-ES" altLang="es-PE" sz="2800">
                <a:solidFill>
                  <a:srgbClr val="0099FF"/>
                </a:solidFill>
                <a:latin typeface="Comic Sans MS" panose="030F0702030302020204" pitchFamily="66" charset="0"/>
              </a:rPr>
              <a:t>Neurona</a:t>
            </a:r>
          </a:p>
          <a:p>
            <a:r>
              <a:rPr lang="es-ES" altLang="es-PE" sz="2800">
                <a:solidFill>
                  <a:srgbClr val="0099FF"/>
                </a:solidFill>
                <a:latin typeface="Comic Sans MS" panose="030F0702030302020204" pitchFamily="66" charset="0"/>
              </a:rPr>
              <a:t>Dejaboo</a:t>
            </a:r>
          </a:p>
          <a:p>
            <a:r>
              <a:rPr lang="es-ES" altLang="es-PE" sz="2800">
                <a:solidFill>
                  <a:srgbClr val="0099FF"/>
                </a:solidFill>
                <a:latin typeface="Comic Sans MS" panose="030F0702030302020204" pitchFamily="66" charset="0"/>
              </a:rPr>
              <a:t>Xing</a:t>
            </a:r>
          </a:p>
          <a:p>
            <a:pPr>
              <a:buFont typeface="Wingdings" panose="05000000000000000000" pitchFamily="2" charset="2"/>
              <a:buNone/>
            </a:pPr>
            <a:endParaRPr lang="es-ES" altLang="es-PE" sz="2800">
              <a:solidFill>
                <a:srgbClr val="0099FF"/>
              </a:solidFill>
              <a:latin typeface="Comic Sans MS" panose="030F0702030302020204" pitchFamily="66" charset="0"/>
            </a:endParaRPr>
          </a:p>
          <a:p>
            <a:endParaRPr lang="es-ES" altLang="es-PE" sz="2800">
              <a:solidFill>
                <a:srgbClr val="0099FF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320"/>
                            </p:stCondLst>
                            <p:childTnLst>
                              <p:par>
                                <p:cTn id="10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820"/>
                            </p:stCondLst>
                            <p:childTnLst>
                              <p:par>
                                <p:cTn id="16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7520"/>
                            </p:stCondLst>
                            <p:childTnLst>
                              <p:par>
                                <p:cTn id="22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9020"/>
                            </p:stCondLst>
                            <p:childTnLst>
                              <p:par>
                                <p:cTn id="28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620"/>
                            </p:stCondLst>
                            <p:childTnLst>
                              <p:par>
                                <p:cTn id="34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2220"/>
                            </p:stCondLst>
                            <p:childTnLst>
                              <p:par>
                                <p:cTn id="40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4020"/>
                            </p:stCondLst>
                            <p:childTnLst>
                              <p:par>
                                <p:cTn id="46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4820"/>
                            </p:stCondLst>
                            <p:childTnLst>
                              <p:par>
                                <p:cTn id="52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5620"/>
                            </p:stCondLst>
                            <p:childTnLst>
                              <p:par>
                                <p:cTn id="58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  <p:bldP spid="512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-1692275" y="404813"/>
            <a:ext cx="8229600" cy="1143000"/>
          </a:xfrm>
        </p:spPr>
        <p:txBody>
          <a:bodyPr/>
          <a:lstStyle/>
          <a:p>
            <a:r>
              <a:rPr lang="es-ES" altLang="es-PE" sz="4800" u="sng">
                <a:latin typeface="Comic Sans MS" panose="030F0702030302020204" pitchFamily="66" charset="0"/>
              </a:rPr>
              <a:t>Facebook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133600"/>
            <a:ext cx="8229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altLang="es-PE" sz="2800">
                <a:solidFill>
                  <a:srgbClr val="0099FF"/>
                </a:solidFill>
                <a:latin typeface="Comic Sans MS" panose="030F0702030302020204" pitchFamily="66" charset="0"/>
              </a:rPr>
              <a:t>Es un sitio Web gratuito de redes sociales creado por</a:t>
            </a:r>
            <a:r>
              <a:rPr lang="es-ES" altLang="es-PE" sz="2800">
                <a:latin typeface="Comic Sans MS" panose="030F0702030302020204" pitchFamily="66" charset="0"/>
              </a:rPr>
              <a:t> </a:t>
            </a:r>
            <a:r>
              <a:rPr lang="es-ES" altLang="es-PE" sz="2800">
                <a:latin typeface="Comic Sans MS" panose="030F0702030302020204" pitchFamily="66" charset="0"/>
                <a:hlinkClick r:id="rId2" tooltip="Mark Zuckerberg"/>
              </a:rPr>
              <a:t>Mark Zuckerberg</a:t>
            </a:r>
            <a:r>
              <a:rPr lang="es-ES" altLang="es-PE" sz="2800">
                <a:solidFill>
                  <a:srgbClr val="0099FF"/>
                </a:solidFill>
                <a:latin typeface="Comic Sans MS" panose="030F0702030302020204" pitchFamily="66" charset="0"/>
              </a:rPr>
              <a:t>. Originalmente era un sitio para estudiantes de la</a:t>
            </a:r>
            <a:r>
              <a:rPr lang="es-ES" altLang="es-PE" sz="2800">
                <a:latin typeface="Comic Sans MS" panose="030F0702030302020204" pitchFamily="66" charset="0"/>
              </a:rPr>
              <a:t> </a:t>
            </a:r>
            <a:r>
              <a:rPr lang="es-ES" altLang="es-PE" sz="2800">
                <a:latin typeface="Comic Sans MS" panose="030F0702030302020204" pitchFamily="66" charset="0"/>
                <a:hlinkClick r:id="rId3" tooltip="Universidad de Harvard"/>
              </a:rPr>
              <a:t>Universidad de Harvard</a:t>
            </a:r>
            <a:r>
              <a:rPr lang="es-ES" altLang="es-PE" sz="2800">
                <a:solidFill>
                  <a:srgbClr val="0099FF"/>
                </a:solidFill>
                <a:latin typeface="Comic Sans MS" panose="030F0702030302020204" pitchFamily="66" charset="0"/>
              </a:rPr>
              <a:t>, pero actualmente está abierto a cualquier persona que tenga una cuenta de correo electrónico. </a:t>
            </a:r>
          </a:p>
          <a:p>
            <a:pPr>
              <a:lnSpc>
                <a:spcPct val="90000"/>
              </a:lnSpc>
            </a:pPr>
            <a:r>
              <a:rPr lang="es-ES" altLang="es-PE" sz="2800">
                <a:solidFill>
                  <a:srgbClr val="0099FF"/>
                </a:solidFill>
                <a:latin typeface="Comic Sans MS" panose="030F0702030302020204" pitchFamily="66" charset="0"/>
              </a:rPr>
              <a:t>Ha recibido mucha atención en la blogosfera.</a:t>
            </a:r>
          </a:p>
          <a:p>
            <a:pPr>
              <a:lnSpc>
                <a:spcPct val="90000"/>
              </a:lnSpc>
            </a:pPr>
            <a:r>
              <a:rPr lang="es-ES" altLang="es-PE" sz="2800">
                <a:solidFill>
                  <a:srgbClr val="0099FF"/>
                </a:solidFill>
                <a:latin typeface="Comic Sans MS" panose="030F0702030302020204" pitchFamily="66" charset="0"/>
              </a:rPr>
              <a:t>A mediados de 2007 lanzó las versiones en francés, alemán y español y en enero de 2010, Facebook contaba con 350 millones de miembros, y traducciones a 70 idiomas. </a:t>
            </a:r>
          </a:p>
        </p:txBody>
      </p:sp>
      <p:pic>
        <p:nvPicPr>
          <p:cNvPr id="1566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02836">
            <a:off x="5724525" y="620713"/>
            <a:ext cx="3160713" cy="1322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66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98" decel="100000" fill="hold"/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98" decel="100000" fill="hold"/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4" grpId="0"/>
      <p:bldP spid="15667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-1765300" y="404813"/>
            <a:ext cx="8229600" cy="1143000"/>
          </a:xfrm>
        </p:spPr>
        <p:txBody>
          <a:bodyPr/>
          <a:lstStyle/>
          <a:p>
            <a:r>
              <a:rPr lang="es-ES" altLang="es-PE" sz="4800" u="sng">
                <a:latin typeface="Comic Sans MS" panose="030F0702030302020204" pitchFamily="66" charset="0"/>
              </a:rPr>
              <a:t>Twitter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60575"/>
            <a:ext cx="8229600" cy="5645150"/>
          </a:xfrm>
        </p:spPr>
        <p:txBody>
          <a:bodyPr/>
          <a:lstStyle/>
          <a:p>
            <a:r>
              <a:rPr lang="es-ES" altLang="es-PE" sz="2800">
                <a:solidFill>
                  <a:srgbClr val="0099FF"/>
                </a:solidFill>
                <a:latin typeface="Comic Sans MS" panose="030F0702030302020204" pitchFamily="66" charset="0"/>
              </a:rPr>
              <a:t>Es un servicio gratuito que permite a sus usuarios enviar mensajes denominados "tweets", de una longitud máxima de 140 caracteres. El creador de esta aplicación Web es </a:t>
            </a:r>
            <a:r>
              <a:rPr lang="es-ES" altLang="es-PE" sz="2800" u="sng">
                <a:solidFill>
                  <a:schemeClr val="hlink"/>
                </a:solidFill>
                <a:latin typeface="Comic Sans MS" panose="030F0702030302020204" pitchFamily="66" charset="0"/>
              </a:rPr>
              <a:t>Jack Dorsey.</a:t>
            </a:r>
          </a:p>
          <a:p>
            <a:r>
              <a:rPr lang="es-ES" altLang="es-PE" sz="2800">
                <a:solidFill>
                  <a:srgbClr val="0099FF"/>
                </a:solidFill>
                <a:latin typeface="Comic Sans MS" panose="030F0702030302020204" pitchFamily="66" charset="0"/>
              </a:rPr>
              <a:t>A principios de 2008, estaba compuesto por 18 personas, durante 2009 han multiplicado su plantilla por cuatro y siguen creciendo. En septiembre de este mismo año ya contaba con mas de 50 millones de usuarios. </a:t>
            </a:r>
          </a:p>
        </p:txBody>
      </p:sp>
      <p:pic>
        <p:nvPicPr>
          <p:cNvPr id="1628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45146">
            <a:off x="6300788" y="549275"/>
            <a:ext cx="2592387" cy="143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28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2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62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2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98" decel="100000" fill="hold"/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18" grpId="0"/>
      <p:bldP spid="162819" grpId="0" build="p"/>
    </p:bldLst>
  </p:timing>
</p:sld>
</file>

<file path=ppt/theme/theme1.xml><?xml version="1.0" encoding="utf-8"?>
<a:theme xmlns:a="http://schemas.openxmlformats.org/drawingml/2006/main" name="Arce">
  <a:themeElements>
    <a:clrScheme name="Arce 7">
      <a:dk1>
        <a:srgbClr val="80ACC4"/>
      </a:dk1>
      <a:lt1>
        <a:srgbClr val="FFFFFF"/>
      </a:lt1>
      <a:dk2>
        <a:srgbClr val="B3D1DF"/>
      </a:dk2>
      <a:lt2>
        <a:srgbClr val="FFFFFF"/>
      </a:lt2>
      <a:accent1>
        <a:srgbClr val="5089A8"/>
      </a:accent1>
      <a:accent2>
        <a:srgbClr val="BBC6DB"/>
      </a:accent2>
      <a:accent3>
        <a:srgbClr val="D6E5EC"/>
      </a:accent3>
      <a:accent4>
        <a:srgbClr val="DADADA"/>
      </a:accent4>
      <a:accent5>
        <a:srgbClr val="B3C4D1"/>
      </a:accent5>
      <a:accent6>
        <a:srgbClr val="A9B3C6"/>
      </a:accent6>
      <a:hlink>
        <a:srgbClr val="0000FF"/>
      </a:hlink>
      <a:folHlink>
        <a:srgbClr val="006699"/>
      </a:folHlink>
    </a:clrScheme>
    <a:fontScheme name="Ar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Arce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e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e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e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e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e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e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e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e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294</TotalTime>
  <Words>243</Words>
  <Application>Microsoft Office PowerPoint</Application>
  <PresentationFormat>Presentación en pantalla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Wingdings</vt:lpstr>
      <vt:lpstr>Comic Sans MS</vt:lpstr>
      <vt:lpstr>Arce</vt:lpstr>
      <vt:lpstr>Redes sociales  </vt:lpstr>
      <vt:lpstr>Ventajas de las redes sociales</vt:lpstr>
      <vt:lpstr>Tipos de redes sociales</vt:lpstr>
      <vt:lpstr>Facebook</vt:lpstr>
      <vt:lpstr>Twitter</vt:lpstr>
    </vt:vector>
  </TitlesOfParts>
  <Company>Principado de Asturias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sociales</dc:title>
  <dc:creator>Alumno</dc:creator>
  <cp:lastModifiedBy>MARYCIELO</cp:lastModifiedBy>
  <cp:revision>13</cp:revision>
  <dcterms:created xsi:type="dcterms:W3CDTF">2010-01-21T09:42:09Z</dcterms:created>
  <dcterms:modified xsi:type="dcterms:W3CDTF">2017-10-20T19:00:48Z</dcterms:modified>
</cp:coreProperties>
</file>